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8" r:id="rId3"/>
    <p:sldId id="259" r:id="rId4"/>
    <p:sldId id="264" r:id="rId5"/>
    <p:sldId id="265" r:id="rId6"/>
    <p:sldId id="260" r:id="rId7"/>
    <p:sldId id="261" r:id="rId8"/>
    <p:sldId id="268" r:id="rId9"/>
    <p:sldId id="269" r:id="rId10"/>
    <p:sldId id="266" r:id="rId11"/>
    <p:sldId id="267" r:id="rId12"/>
    <p:sldId id="262" r:id="rId13"/>
  </p:sldIdLst>
  <p:sldSz cx="9144000" cy="5143500" type="screen16x9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252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63F83-43F4-4001-BE66-472506E15477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B41BD8-7031-4802-8F10-C9C194F76C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150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A261-CB55-405B-9942-FCC7F5FF6F8B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7B68-B774-48DA-903E-21B878241D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732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A261-CB55-405B-9942-FCC7F5FF6F8B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7B68-B774-48DA-903E-21B878241D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90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A261-CB55-405B-9942-FCC7F5FF6F8B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7B68-B774-48DA-903E-21B878241D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780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A261-CB55-405B-9942-FCC7F5FF6F8B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7B68-B774-48DA-903E-21B878241D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223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A261-CB55-405B-9942-FCC7F5FF6F8B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7B68-B774-48DA-903E-21B878241D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76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A261-CB55-405B-9942-FCC7F5FF6F8B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7B68-B774-48DA-903E-21B878241D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2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A261-CB55-405B-9942-FCC7F5FF6F8B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7B68-B774-48DA-903E-21B878241D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125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A261-CB55-405B-9942-FCC7F5FF6F8B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7B68-B774-48DA-903E-21B878241D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761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A261-CB55-405B-9942-FCC7F5FF6F8B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7B68-B774-48DA-903E-21B878241D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963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A261-CB55-405B-9942-FCC7F5FF6F8B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7B68-B774-48DA-903E-21B878241D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016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A261-CB55-405B-9942-FCC7F5FF6F8B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7B68-B774-48DA-903E-21B878241D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804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EA261-CB55-405B-9942-FCC7F5FF6F8B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47B68-B774-48DA-903E-21B878241D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make-3d.ru/wp-content/uploads/2014/12/3_-_10_cvetov.jpg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make-3d.ru/wp-content/uploads/2014/12/Myriwell3DPen_Bild6_1920x1080-480x270.jpg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s://make-3d.ru/wp-content/uploads/2014/12/p000b.gif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31590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Использование 3</a:t>
            </a:r>
            <a:r>
              <a:rPr lang="en-US" dirty="0" smtClean="0"/>
              <a:t>D</a:t>
            </a:r>
            <a:r>
              <a:rPr lang="ru-RU" dirty="0" smtClean="0"/>
              <a:t> ручки в образовательном процессе начальной и основной школы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3291830"/>
            <a:ext cx="6400800" cy="131445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ru-RU" dirty="0" smtClean="0"/>
              <a:t>Макарова Мария Михайловна</a:t>
            </a:r>
          </a:p>
          <a:p>
            <a:pPr algn="r"/>
            <a:r>
              <a:rPr lang="ru-RU" smtClean="0"/>
              <a:t>учитель </a:t>
            </a:r>
            <a:r>
              <a:rPr lang="ru-RU" dirty="0" smtClean="0"/>
              <a:t>информатики </a:t>
            </a:r>
          </a:p>
          <a:p>
            <a:pPr algn="r"/>
            <a:r>
              <a:rPr lang="ru-RU" dirty="0" smtClean="0"/>
              <a:t>МБОУ Гимназия №4 г. Химки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794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23478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ru-RU" b="1" i="1" u="sng" dirty="0"/>
              <a:t>Характеристики пластиков </a:t>
            </a:r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b="1" i="1" u="sng" dirty="0" smtClean="0"/>
              <a:t>ABS </a:t>
            </a:r>
            <a:r>
              <a:rPr lang="ru-RU" b="1" i="1" u="sng" dirty="0"/>
              <a:t>и PLA для 3D ручек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1419622"/>
            <a:ext cx="628584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en-US" b="1" dirty="0"/>
              <a:t>ABS</a:t>
            </a:r>
            <a:r>
              <a:rPr lang="ru-RU" b="1" dirty="0"/>
              <a:t> пластик  – соединения, получаемые из нефти. </a:t>
            </a:r>
            <a:endParaRPr lang="ru-RU" dirty="0"/>
          </a:p>
          <a:p>
            <a:r>
              <a:rPr lang="ru-RU" dirty="0"/>
              <a:t>	</a:t>
            </a:r>
            <a:r>
              <a:rPr lang="ru-RU" u="sng" dirty="0"/>
              <a:t>К преимуществам относятся:</a:t>
            </a:r>
            <a:endParaRPr lang="ru-RU" dirty="0"/>
          </a:p>
          <a:p>
            <a:pPr lvl="0"/>
            <a:r>
              <a:rPr lang="ru-RU" dirty="0"/>
              <a:t>застывает при температуре 100-110 градусов;</a:t>
            </a:r>
          </a:p>
          <a:p>
            <a:pPr lvl="0"/>
            <a:r>
              <a:rPr lang="ru-RU" dirty="0"/>
              <a:t>высокая механическая прочность;</a:t>
            </a:r>
          </a:p>
          <a:p>
            <a:pPr lvl="0"/>
            <a:r>
              <a:rPr lang="ru-RU" dirty="0"/>
              <a:t>глянцевая поверхность;</a:t>
            </a:r>
          </a:p>
          <a:p>
            <a:pPr lvl="0"/>
            <a:r>
              <a:rPr lang="ru-RU" dirty="0"/>
              <a:t>возможность вторичного использования;</a:t>
            </a:r>
          </a:p>
          <a:p>
            <a:pPr lvl="0"/>
            <a:r>
              <a:rPr lang="ru-RU" dirty="0"/>
              <a:t>возможность легкой обработки.</a:t>
            </a:r>
          </a:p>
          <a:p>
            <a:r>
              <a:rPr lang="ru-RU" dirty="0"/>
              <a:t>	</a:t>
            </a:r>
            <a:r>
              <a:rPr lang="ru-RU" u="sng" dirty="0"/>
              <a:t>К недостаткам материала </a:t>
            </a:r>
            <a:r>
              <a:rPr lang="ru-RU" dirty="0"/>
              <a:t>относится : </a:t>
            </a:r>
          </a:p>
          <a:p>
            <a:r>
              <a:rPr lang="ru-RU" dirty="0"/>
              <a:t>- токсичность при нагреве;</a:t>
            </a:r>
          </a:p>
          <a:p>
            <a:r>
              <a:rPr lang="x-none"/>
              <a:t>- </a:t>
            </a:r>
            <a:r>
              <a:rPr lang="ru-RU" dirty="0"/>
              <a:t>слабую устойчивость к прямым солнечным луча;</a:t>
            </a:r>
          </a:p>
          <a:p>
            <a:r>
              <a:rPr lang="ru-RU" dirty="0"/>
              <a:t>- растворимость ацетоне и некоторых др. хим. соединениях;</a:t>
            </a:r>
          </a:p>
          <a:p>
            <a:r>
              <a:rPr lang="ru-RU" dirty="0"/>
              <a:t>- слабую устойчивость к атмосферным воздействиям.</a:t>
            </a:r>
          </a:p>
        </p:txBody>
      </p:sp>
      <p:pic>
        <p:nvPicPr>
          <p:cNvPr id="5" name="Рисунок 4" descr="3_-_10_cvetov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779662"/>
            <a:ext cx="2376264" cy="1872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719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23478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ru-RU" b="1" i="1" u="sng" dirty="0"/>
              <a:t>Характеристики пластиков </a:t>
            </a:r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b="1" i="1" u="sng" dirty="0" smtClean="0"/>
              <a:t>ABS </a:t>
            </a:r>
            <a:r>
              <a:rPr lang="ru-RU" b="1" i="1" u="sng" dirty="0"/>
              <a:t>и PLA для 3D ручек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19672" y="1419622"/>
            <a:ext cx="62646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en-US" b="1" dirty="0"/>
              <a:t>PLA</a:t>
            </a:r>
            <a:r>
              <a:rPr lang="ru-RU" b="1" dirty="0"/>
              <a:t> пластик – органический, </a:t>
            </a:r>
            <a:r>
              <a:rPr lang="ru-RU" b="1" dirty="0" err="1"/>
              <a:t>биоразлагаемый</a:t>
            </a:r>
            <a:r>
              <a:rPr lang="ru-RU" b="1" dirty="0"/>
              <a:t>, произведенный на основе сахарного тростника или кукурузы.</a:t>
            </a:r>
            <a:endParaRPr lang="ru-RU" dirty="0"/>
          </a:p>
          <a:p>
            <a:r>
              <a:rPr lang="ru-RU" dirty="0"/>
              <a:t>	</a:t>
            </a:r>
            <a:r>
              <a:rPr lang="ru-RU" u="sng" dirty="0"/>
              <a:t>Особенности </a:t>
            </a:r>
            <a:r>
              <a:rPr lang="en-US" u="sng" dirty="0"/>
              <a:t>PL</a:t>
            </a:r>
            <a:r>
              <a:rPr lang="ru-RU" u="sng" dirty="0"/>
              <a:t> пластика</a:t>
            </a:r>
            <a:r>
              <a:rPr lang="ru-RU" dirty="0"/>
              <a:t>м:</a:t>
            </a:r>
          </a:p>
          <a:p>
            <a:pPr lvl="0"/>
            <a:r>
              <a:rPr lang="ru-RU" dirty="0"/>
              <a:t>плавится при температуре 160 – 180 градусов;</a:t>
            </a:r>
          </a:p>
          <a:p>
            <a:pPr lvl="0"/>
            <a:r>
              <a:rPr lang="ru-RU" dirty="0"/>
              <a:t>не нуждается в охлаждении;</a:t>
            </a:r>
          </a:p>
          <a:p>
            <a:pPr lvl="0"/>
            <a:r>
              <a:rPr lang="ru-RU" dirty="0"/>
              <a:t>подходит для рисования на различных поверхностях;</a:t>
            </a:r>
          </a:p>
          <a:p>
            <a:pPr lvl="0"/>
            <a:r>
              <a:rPr lang="ru-RU" dirty="0"/>
              <a:t>не выделяет вредных веществ и не имеет запаха;</a:t>
            </a:r>
          </a:p>
          <a:p>
            <a:pPr lvl="0"/>
            <a:r>
              <a:rPr lang="ru-RU" dirty="0"/>
              <a:t>практически не подвержен усадке и деформации.</a:t>
            </a:r>
          </a:p>
          <a:p>
            <a:r>
              <a:rPr lang="ru-RU" dirty="0"/>
              <a:t>	</a:t>
            </a:r>
            <a:r>
              <a:rPr lang="ru-RU" u="sng" dirty="0"/>
              <a:t>Основные недостатки </a:t>
            </a:r>
            <a:r>
              <a:rPr lang="en-US" u="sng" dirty="0"/>
              <a:t>PLA</a:t>
            </a:r>
            <a:r>
              <a:rPr lang="ru-RU" u="sng" dirty="0"/>
              <a:t> пластика:</a:t>
            </a:r>
            <a:endParaRPr lang="ru-RU" dirty="0"/>
          </a:p>
          <a:p>
            <a:r>
              <a:rPr lang="ru-RU" dirty="0"/>
              <a:t>- недолговечность изготовленных из него предметов; </a:t>
            </a:r>
          </a:p>
          <a:p>
            <a:r>
              <a:rPr lang="ru-RU" dirty="0"/>
              <a:t>- повышенная хрупкость.</a:t>
            </a:r>
          </a:p>
        </p:txBody>
      </p:sp>
    </p:spTree>
    <p:extLst>
      <p:ext uri="{BB962C8B-B14F-4D97-AF65-F5344CB8AC3E}">
        <p14:creationId xmlns:p14="http://schemas.microsoft.com/office/powerpoint/2010/main" val="399458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308570"/>
            <a:ext cx="9252520" cy="1102519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Использование 3</a:t>
            </a:r>
            <a:r>
              <a:rPr lang="en-US" sz="3200" dirty="0" smtClean="0"/>
              <a:t>D </a:t>
            </a:r>
            <a:r>
              <a:rPr lang="ru-RU" sz="3200" dirty="0" smtClean="0"/>
              <a:t>ручки и техника безопасности:</a:t>
            </a:r>
            <a:endParaRPr lang="ru-RU" sz="3200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22022" t="20754" r="49588" b="47696"/>
          <a:stretch/>
        </p:blipFill>
        <p:spPr bwMode="auto">
          <a:xfrm>
            <a:off x="0" y="843558"/>
            <a:ext cx="4788024" cy="295232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/>
          <p:cNvPicPr/>
          <p:nvPr/>
        </p:nvPicPr>
        <p:blipFill rotWithShape="1">
          <a:blip r:embed="rId2"/>
          <a:srcRect l="22022" t="53708" r="49588" b="7075"/>
          <a:stretch/>
        </p:blipFill>
        <p:spPr bwMode="auto">
          <a:xfrm>
            <a:off x="4788024" y="843558"/>
            <a:ext cx="4248472" cy="295232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0" y="843558"/>
            <a:ext cx="9144000" cy="2952328"/>
          </a:xfrm>
          <a:prstGeom prst="rect">
            <a:avLst/>
          </a:prstGeom>
          <a:noFill/>
          <a:ln w="44450" cap="sq">
            <a:solidFill>
              <a:schemeClr val="tx2">
                <a:lumMod val="60000"/>
                <a:lumOff val="40000"/>
              </a:schemeClr>
            </a:solidFill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33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1590"/>
            <a:ext cx="9144000" cy="1102519"/>
          </a:xfrm>
        </p:spPr>
        <p:txBody>
          <a:bodyPr>
            <a:noAutofit/>
          </a:bodyPr>
          <a:lstStyle/>
          <a:p>
            <a:r>
              <a:rPr lang="ru-RU" sz="3000" b="1" dirty="0"/>
              <a:t>Модели́рование</a:t>
            </a:r>
            <a:r>
              <a:rPr lang="ru-RU" sz="3000" dirty="0"/>
              <a:t> — исследование объектов познания на их моделях; построение и изучение моделей реально существующих объектов, процессов или явлений с целью получения объяснений этих явлений, а также для предсказания явлений, интересующих исследователя.</a:t>
            </a:r>
          </a:p>
        </p:txBody>
      </p:sp>
    </p:spTree>
    <p:extLst>
      <p:ext uri="{BB962C8B-B14F-4D97-AF65-F5344CB8AC3E}">
        <p14:creationId xmlns:p14="http://schemas.microsoft.com/office/powerpoint/2010/main" val="359933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275606"/>
            <a:ext cx="8964488" cy="1102519"/>
          </a:xfrm>
        </p:spPr>
        <p:txBody>
          <a:bodyPr>
            <a:noAutofit/>
          </a:bodyPr>
          <a:lstStyle/>
          <a:p>
            <a:r>
              <a:rPr lang="ru-RU" sz="3000" b="1" dirty="0"/>
              <a:t>3D - это технология формирования </a:t>
            </a:r>
            <a:r>
              <a:rPr lang="ru-RU" sz="3000" b="1" dirty="0" err="1"/>
              <a:t>псевдообъемного</a:t>
            </a:r>
            <a:r>
              <a:rPr lang="ru-RU" sz="3000" b="1" dirty="0"/>
              <a:t> изображения. </a:t>
            </a:r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-RU" sz="2800" dirty="0" smtClean="0"/>
              <a:t>В </a:t>
            </a:r>
            <a:r>
              <a:rPr lang="ru-RU" sz="2800" dirty="0"/>
              <a:t>переводе с английского </a:t>
            </a:r>
            <a:r>
              <a:rPr lang="ru-RU" sz="2800" dirty="0" smtClean="0"/>
              <a:t>сочетание «</a:t>
            </a:r>
            <a:r>
              <a:rPr lang="ru-RU" sz="2800" dirty="0" err="1"/>
              <a:t>three-dimensional</a:t>
            </a:r>
            <a:r>
              <a:rPr lang="ru-RU" sz="2800" dirty="0"/>
              <a:t>» означает буквально «трехмерный».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К </a:t>
            </a:r>
            <a:r>
              <a:rPr lang="ru-RU" sz="2800" dirty="0"/>
              <a:t>3D относят трехмерное изображение, трехмерную графику, а также совокупность аппаратных и программных инструментов и методов, дающих возможность создавать объемные объекты.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070" y="3458218"/>
            <a:ext cx="2846090" cy="17076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9933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46384" y="1995686"/>
            <a:ext cx="9180512" cy="1102519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Современным трендом в образовательных технологиях, отвечающим всем требованиям и обладающим огромным потенциалом являются 3D-технологии: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1900" dirty="0" smtClean="0"/>
              <a:t>3D-моделирование, 3D-сканирование, 3D-печать и объемное рисование.</a:t>
            </a:r>
            <a:br>
              <a:rPr lang="ru-RU" sz="1900" dirty="0" smtClean="0"/>
            </a:br>
            <a:r>
              <a:rPr lang="ru-RU" sz="1900" dirty="0" smtClean="0"/>
              <a:t>3D-технологии в образовании позволяют разнообразить учебные занятия, делать образовательный процесс эффективным и визуально-объемным. </a:t>
            </a:r>
            <a:br>
              <a:rPr lang="ru-RU" sz="1900" dirty="0" smtClean="0"/>
            </a:br>
            <a:r>
              <a:rPr lang="ru-RU" sz="2000" b="1" dirty="0" smtClean="0"/>
              <a:t>Выделяют следующие преимущества использования 3D-технологии: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 </a:t>
            </a:r>
            <a:r>
              <a:rPr lang="ru-RU" sz="1900" dirty="0" smtClean="0"/>
              <a:t>включение 3D (трехмерных моделей) процессов и объектов в традиционные способы обучения вносит инновацию в «рутинный» процесс обучения, повышает мотивацию к обучению;</a:t>
            </a:r>
            <a:br>
              <a:rPr lang="ru-RU" sz="1900" dirty="0" smtClean="0"/>
            </a:br>
            <a:r>
              <a:rPr lang="ru-RU" sz="1900" dirty="0" smtClean="0"/>
              <a:t>- визуализация «сложных» тем образовательной программы помогает лучше понимать изучаемый материал;</a:t>
            </a:r>
            <a:br>
              <a:rPr lang="ru-RU" sz="1900" dirty="0" smtClean="0"/>
            </a:br>
            <a:r>
              <a:rPr lang="ru-RU" sz="1900" dirty="0" smtClean="0"/>
              <a:t>- способствует развитию пространственного мышления;</a:t>
            </a:r>
            <a:br>
              <a:rPr lang="ru-RU" sz="1900" dirty="0" smtClean="0"/>
            </a:br>
            <a:r>
              <a:rPr lang="ru-RU" sz="1900" dirty="0" smtClean="0"/>
              <a:t>- стимулирует творческую деятельность каждого ученика;</a:t>
            </a:r>
            <a:br>
              <a:rPr lang="ru-RU" sz="1900" dirty="0" smtClean="0"/>
            </a:br>
            <a:r>
              <a:rPr lang="ru-RU" sz="1900" dirty="0" smtClean="0"/>
              <a:t>- облегчает систематизацию знаний;</a:t>
            </a:r>
            <a:br>
              <a:rPr lang="ru-RU" sz="1900" dirty="0" smtClean="0"/>
            </a:br>
            <a:r>
              <a:rPr lang="ru-RU" sz="1900" dirty="0" smtClean="0"/>
              <a:t>- способствует усвоению большего объема информации, что положительно сказывается на результатах тестов и экзаменов;</a:t>
            </a:r>
            <a:br>
              <a:rPr lang="ru-RU" sz="1900" dirty="0" smtClean="0"/>
            </a:br>
            <a:r>
              <a:rPr lang="ru-RU" sz="1900" dirty="0" smtClean="0"/>
              <a:t>- повышает уровень подготовки учащихся для дальнейшего обучения.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199586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51670"/>
            <a:ext cx="9144000" cy="1102519"/>
          </a:xfrm>
        </p:spPr>
        <p:txBody>
          <a:bodyPr>
            <a:noAutofit/>
          </a:bodyPr>
          <a:lstStyle/>
          <a:p>
            <a:r>
              <a:rPr lang="ru-RU" sz="2400" b="1" dirty="0"/>
              <a:t>Примеры применения 3D технологий в образовании</a:t>
            </a:r>
            <a:r>
              <a:rPr lang="ru-RU" sz="2400" b="1" dirty="0" smtClean="0"/>
              <a:t>:</a:t>
            </a:r>
            <a:br>
              <a:rPr lang="ru-RU" sz="24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/>
              <a:t>- показ сложных объектов во время проведения тематических уроков;</a:t>
            </a:r>
            <a:br>
              <a:rPr lang="ru-RU" sz="2000" dirty="0"/>
            </a:br>
            <a:r>
              <a:rPr lang="ru-RU" sz="2000" dirty="0"/>
              <a:t>- привлечение внимания учащихся к урокам, повышение концентрации и внимания, улучшение восприятия материала;</a:t>
            </a:r>
            <a:br>
              <a:rPr lang="ru-RU" sz="2000" dirty="0"/>
            </a:br>
            <a:r>
              <a:rPr lang="ru-RU" sz="2000" dirty="0"/>
              <a:t>- специальные технологии для развития (например, развитие творческих способностей);</a:t>
            </a:r>
            <a:br>
              <a:rPr lang="ru-RU" sz="2000" dirty="0"/>
            </a:br>
            <a:r>
              <a:rPr lang="ru-RU" sz="2000" dirty="0" smtClean="0"/>
              <a:t>- </a:t>
            </a:r>
            <a:r>
              <a:rPr lang="ru-RU" sz="2000" dirty="0"/>
              <a:t>организация внеурочной деятельности, клубов по интересам;</a:t>
            </a:r>
            <a:br>
              <a:rPr lang="ru-RU" sz="2000" dirty="0"/>
            </a:br>
            <a:r>
              <a:rPr lang="ru-RU" sz="2000" dirty="0"/>
              <a:t>- создание учащимися 3D проектов;</a:t>
            </a:r>
            <a:br>
              <a:rPr lang="ru-RU" sz="2000" dirty="0"/>
            </a:br>
            <a:r>
              <a:rPr lang="ru-RU" sz="2000" dirty="0"/>
              <a:t>- проведение конкурсов и иных мероприятий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3D технологии – это мощный образовательный инструмент, который может привить ребенку привычку не использовать только готовое, но творить самому. </a:t>
            </a:r>
          </a:p>
        </p:txBody>
      </p:sp>
      <p:pic>
        <p:nvPicPr>
          <p:cNvPr id="3" name="Рисунок 2" descr="Myriwell3DPen_Bild6_1920x1080-480x270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867769"/>
            <a:ext cx="1656184" cy="9361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4596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11510"/>
            <a:ext cx="9144000" cy="4248472"/>
          </a:xfrm>
        </p:spPr>
        <p:txBody>
          <a:bodyPr>
            <a:normAutofit fontScale="90000"/>
          </a:bodyPr>
          <a:lstStyle/>
          <a:p>
            <a:r>
              <a:rPr lang="ru-RU" sz="3300" b="1" dirty="0"/>
              <a:t>3</a:t>
            </a:r>
            <a:r>
              <a:rPr lang="en-US" sz="3300" b="1" dirty="0"/>
              <a:t>D</a:t>
            </a:r>
            <a:r>
              <a:rPr lang="ru-RU" sz="3300" b="1" dirty="0"/>
              <a:t>-ручка — это устройство, которым можно рисовать в воздухе и создавать объемные фигуры.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/>
              <a:t>3</a:t>
            </a:r>
            <a:r>
              <a:rPr lang="en-US" sz="2000" dirty="0"/>
              <a:t>D</a:t>
            </a:r>
            <a:r>
              <a:rPr lang="ru-RU" sz="2000" dirty="0"/>
              <a:t>-ручки могут быть подходящим художественным средством для этого на различных уроках:</a:t>
            </a:r>
            <a:br>
              <a:rPr lang="ru-RU" sz="2000" dirty="0"/>
            </a:br>
            <a:r>
              <a:rPr lang="ru-RU" sz="2000" i="1" u="sng" dirty="0"/>
              <a:t>геометрия - </a:t>
            </a:r>
            <a:r>
              <a:rPr lang="ru-RU" sz="2000" dirty="0"/>
              <a:t>с использованием 3</a:t>
            </a:r>
            <a:r>
              <a:rPr lang="en-US" sz="2000" dirty="0"/>
              <a:t>D</a:t>
            </a:r>
            <a:r>
              <a:rPr lang="ru-RU" sz="2000" dirty="0"/>
              <a:t>-ручки ученик может рисовать геометрические фигуры, а затем создавать свои сложные формы;</a:t>
            </a:r>
            <a:br>
              <a:rPr lang="ru-RU" sz="2000" dirty="0"/>
            </a:br>
            <a:r>
              <a:rPr lang="ru-RU" sz="2000" i="1" u="sng" dirty="0"/>
              <a:t>история — </a:t>
            </a:r>
            <a:r>
              <a:rPr lang="ru-RU" sz="2000" dirty="0"/>
              <a:t>при исследовании важных исторических памятников ученики могут воссоздать их силуэты для проведения презентаций;</a:t>
            </a:r>
            <a:br>
              <a:rPr lang="ru-RU" sz="2000" dirty="0"/>
            </a:br>
            <a:r>
              <a:rPr lang="ru-RU" sz="2000" i="1" u="sng" dirty="0"/>
              <a:t>технология (урок труда) - </a:t>
            </a:r>
            <a:r>
              <a:rPr lang="ru-RU" sz="2000" dirty="0"/>
              <a:t>ребята могут делать различные поделки: украшения, объёмные цветы и др.;</a:t>
            </a:r>
            <a:br>
              <a:rPr lang="ru-RU" sz="2000" dirty="0"/>
            </a:br>
            <a:r>
              <a:rPr lang="ru-RU" sz="2000" i="1" u="sng" dirty="0"/>
              <a:t>химия и физика — </a:t>
            </a:r>
            <a:r>
              <a:rPr lang="ru-RU" sz="2000" dirty="0"/>
              <a:t>можно создавать модели молекул, изучать принципы баланса, силы тяжести и другие физические понятия;</a:t>
            </a:r>
            <a:br>
              <a:rPr lang="ru-RU" sz="2000" dirty="0"/>
            </a:br>
            <a:r>
              <a:rPr lang="ru-RU" sz="2000" i="1" u="sng" dirty="0"/>
              <a:t>биология — </a:t>
            </a:r>
            <a:r>
              <a:rPr lang="ru-RU" sz="2000" dirty="0"/>
              <a:t>создание различных представителей животного и растительного мира.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933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23479"/>
            <a:ext cx="7772400" cy="7200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Виды 3</a:t>
            </a:r>
            <a:r>
              <a:rPr lang="en-US" b="1" dirty="0" smtClean="0"/>
              <a:t>D </a:t>
            </a:r>
            <a:r>
              <a:rPr lang="ru-RU" b="1" dirty="0" smtClean="0"/>
              <a:t>ручек</a:t>
            </a:r>
            <a:endParaRPr lang="ru-RU" b="1" dirty="0"/>
          </a:p>
        </p:txBody>
      </p:sp>
      <p:sp>
        <p:nvSpPr>
          <p:cNvPr id="4" name="Стрелка вверх 3"/>
          <p:cNvSpPr/>
          <p:nvPr/>
        </p:nvSpPr>
        <p:spPr>
          <a:xfrm rot="8983634">
            <a:off x="6028150" y="784642"/>
            <a:ext cx="360040" cy="432048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/>
          <p:cNvSpPr/>
          <p:nvPr/>
        </p:nvSpPr>
        <p:spPr>
          <a:xfrm rot="12447117">
            <a:off x="2879812" y="782014"/>
            <a:ext cx="360040" cy="432048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94541" y="1246126"/>
            <a:ext cx="1924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/>
              <a:t>Горячие </a:t>
            </a:r>
            <a:r>
              <a:rPr lang="ru-RU" b="1" dirty="0"/>
              <a:t>3</a:t>
            </a:r>
            <a:r>
              <a:rPr lang="en-US" b="1" dirty="0"/>
              <a:t>D</a:t>
            </a:r>
            <a:r>
              <a:rPr lang="ru-RU" b="1" i="1" dirty="0" smtClean="0"/>
              <a:t> </a:t>
            </a:r>
            <a:r>
              <a:rPr lang="ru-RU" b="1" i="1" dirty="0"/>
              <a:t>ручки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899320" y="1291868"/>
            <a:ext cx="2142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/>
              <a:t>Холодные </a:t>
            </a:r>
            <a:r>
              <a:rPr lang="ru-RU" b="1" dirty="0"/>
              <a:t>3</a:t>
            </a:r>
            <a:r>
              <a:rPr lang="en-US" b="1" dirty="0"/>
              <a:t>D</a:t>
            </a:r>
            <a:r>
              <a:rPr lang="ru-RU" b="1" i="1" dirty="0" smtClean="0"/>
              <a:t> </a:t>
            </a:r>
            <a:r>
              <a:rPr lang="ru-RU" b="1" i="1" dirty="0"/>
              <a:t>ручки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331640" y="1615458"/>
            <a:ext cx="198753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976810" y="1615458"/>
            <a:ext cx="198753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03123" y="1858064"/>
            <a:ext cx="4080845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«Горячие» ручки заправляются термопластиком, который поставляется в виде прутков или катушек нитей. В верхней части корпуса 3</a:t>
            </a:r>
            <a:r>
              <a:rPr lang="en-US" sz="1600" dirty="0"/>
              <a:t>D</a:t>
            </a:r>
            <a:r>
              <a:rPr lang="ru-RU" sz="1600" dirty="0"/>
              <a:t> ручки располагается отверстие, в которое вставляется пластик. Встроенный механизм автоматически подводит пластик к экструдеру, где он нагревается и подается в горячем виде через сопло. Расплавленный пластик способен принимать любую форму, а затем быстро застывает.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716016" y="1884485"/>
            <a:ext cx="422037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Принцип действия «холодной» 3</a:t>
            </a:r>
            <a:r>
              <a:rPr lang="en-US" sz="1600" dirty="0"/>
              <a:t>D</a:t>
            </a:r>
            <a:r>
              <a:rPr lang="ru-RU" sz="1600" dirty="0"/>
              <a:t> ручки основан на экструзии жидкой фотополимерной смолы, затвердевающий на выходе под воздействием ультрафиолетового излучателя. </a:t>
            </a:r>
          </a:p>
          <a:p>
            <a:pPr algn="just"/>
            <a:r>
              <a:rPr lang="ru-RU" sz="1600" dirty="0" smtClean="0"/>
              <a:t>В </a:t>
            </a:r>
            <a:r>
              <a:rPr lang="ru-RU" sz="1600" dirty="0"/>
              <a:t>таком устройстве нет нагревательных элементов, и материал для рисования не имеет высокой температуры. Гаджет работает без проводов, энергопотребление происходит за счет встроенного аккумулятора. В ручку вставляется картридж с жидким </a:t>
            </a:r>
            <a:r>
              <a:rPr lang="ru-RU" sz="1600" dirty="0" smtClean="0"/>
              <a:t>полимером.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9933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03848" y="31145"/>
            <a:ext cx="25210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Горячие 3</a:t>
            </a:r>
            <a:r>
              <a:rPr lang="en-US" sz="2400" b="1" dirty="0"/>
              <a:t>D</a:t>
            </a:r>
            <a:r>
              <a:rPr lang="ru-RU" sz="2400" b="1" dirty="0" smtClean="0"/>
              <a:t> </a:t>
            </a:r>
            <a:r>
              <a:rPr lang="ru-RU" sz="2400" b="1" dirty="0"/>
              <a:t>ручки</a:t>
            </a:r>
            <a:endParaRPr lang="ru-RU" sz="24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428979" y="492810"/>
            <a:ext cx="198753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8308" y="516557"/>
            <a:ext cx="8208912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 smtClean="0"/>
              <a:t>Основные </a:t>
            </a:r>
            <a:r>
              <a:rPr lang="ru-RU" sz="1500" dirty="0"/>
              <a:t>элементы «горячей» 3</a:t>
            </a:r>
            <a:r>
              <a:rPr lang="en-US" sz="1500" dirty="0"/>
              <a:t>D</a:t>
            </a:r>
            <a:r>
              <a:rPr lang="ru-RU" sz="1500" dirty="0"/>
              <a:t> ручки: сопло, механизм подачи пластиковой нити, нагревательный элемент, вентилятор для охлаждения верхней части сопла и ручки в целом, микроконтроллер для управления работой вентилятора, механизма подачи и нагревательного элемента. Существуют 3</a:t>
            </a:r>
            <a:r>
              <a:rPr lang="en-US" sz="1500" dirty="0"/>
              <a:t>D</a:t>
            </a:r>
            <a:r>
              <a:rPr lang="ru-RU" sz="1500" dirty="0"/>
              <a:t> ручки, способные работать не только от электросети, но и которые имеют встроенный аккумулятор и/или подключаются к </a:t>
            </a:r>
            <a:r>
              <a:rPr lang="en-US" sz="1500" dirty="0"/>
              <a:t>USB</a:t>
            </a:r>
            <a:r>
              <a:rPr lang="ru-RU" sz="1500" dirty="0"/>
              <a:t>-порту </a:t>
            </a:r>
          </a:p>
          <a:p>
            <a:r>
              <a:rPr lang="ru-RU" sz="1500" dirty="0" smtClean="0"/>
              <a:t>Подача </a:t>
            </a:r>
            <a:r>
              <a:rPr lang="ru-RU" sz="1500" dirty="0"/>
              <a:t>материала осуществляется при нажатии соответствующей кнопки. </a:t>
            </a:r>
            <a:endParaRPr lang="ru-RU" sz="1500" dirty="0" smtClean="0"/>
          </a:p>
          <a:p>
            <a:r>
              <a:rPr lang="ru-RU" sz="1500" dirty="0" smtClean="0"/>
              <a:t>Некоторые </a:t>
            </a:r>
            <a:r>
              <a:rPr lang="ru-RU" sz="1500" dirty="0"/>
              <a:t>модели, оснащаются регулятором скорости подачи пластика, </a:t>
            </a:r>
            <a:endParaRPr lang="ru-RU" sz="1500" dirty="0" smtClean="0"/>
          </a:p>
          <a:p>
            <a:r>
              <a:rPr lang="ru-RU" sz="1500" dirty="0" smtClean="0"/>
              <a:t>регулятором </a:t>
            </a:r>
            <a:r>
              <a:rPr lang="ru-RU" sz="1500" dirty="0"/>
              <a:t>температуры нагрева и дисплеем, </a:t>
            </a:r>
            <a:endParaRPr lang="ru-RU" sz="1500" dirty="0" smtClean="0"/>
          </a:p>
          <a:p>
            <a:r>
              <a:rPr lang="ru-RU" sz="1500" dirty="0" smtClean="0"/>
              <a:t>на </a:t>
            </a:r>
            <a:r>
              <a:rPr lang="ru-RU" sz="1500" dirty="0"/>
              <a:t>котором отображается информация о выбранном режиме.</a:t>
            </a:r>
          </a:p>
          <a:p>
            <a:r>
              <a:rPr lang="ru-RU" sz="1500" dirty="0"/>
              <a:t>Также во многих 3</a:t>
            </a:r>
            <a:r>
              <a:rPr lang="en-US" sz="1500" dirty="0"/>
              <a:t>D</a:t>
            </a:r>
            <a:r>
              <a:rPr lang="ru-RU" sz="1500" dirty="0"/>
              <a:t> ручках есть кнопка реверса, </a:t>
            </a:r>
            <a:endParaRPr lang="ru-RU" sz="1500" dirty="0" smtClean="0"/>
          </a:p>
          <a:p>
            <a:r>
              <a:rPr lang="ru-RU" sz="1500" dirty="0" smtClean="0"/>
              <a:t>которая </a:t>
            </a:r>
            <a:r>
              <a:rPr lang="ru-RU" sz="1500" dirty="0"/>
              <a:t>позволяет легко извлекать пластиковую нить из ручки.</a:t>
            </a:r>
          </a:p>
          <a:p>
            <a:r>
              <a:rPr lang="ru-RU" sz="1500" b="1" dirty="0" smtClean="0"/>
              <a:t>К </a:t>
            </a:r>
            <a:r>
              <a:rPr lang="ru-RU" sz="1500" b="1" dirty="0"/>
              <a:t>преимуществам «горячих» 3</a:t>
            </a:r>
            <a:r>
              <a:rPr lang="en-US" sz="1500" b="1" dirty="0"/>
              <a:t>D</a:t>
            </a:r>
            <a:r>
              <a:rPr lang="ru-RU" sz="1500" b="1" dirty="0"/>
              <a:t> ручек относятся: </a:t>
            </a:r>
          </a:p>
          <a:p>
            <a:pPr lvl="0"/>
            <a:r>
              <a:rPr lang="ru-RU" sz="1500" dirty="0"/>
              <a:t>небольшой вес, </a:t>
            </a:r>
          </a:p>
          <a:p>
            <a:pPr lvl="0"/>
            <a:r>
              <a:rPr lang="ru-RU" sz="1500" dirty="0"/>
              <a:t>компактность, </a:t>
            </a:r>
          </a:p>
          <a:p>
            <a:pPr lvl="0"/>
            <a:r>
              <a:rPr lang="ru-RU" sz="1500" dirty="0"/>
              <a:t>простота использования, </a:t>
            </a:r>
          </a:p>
          <a:p>
            <a:pPr lvl="0"/>
            <a:r>
              <a:rPr lang="ru-RU" sz="1500" dirty="0"/>
              <a:t>прочность поделок, </a:t>
            </a:r>
          </a:p>
          <a:p>
            <a:pPr lvl="0"/>
            <a:r>
              <a:rPr lang="ru-RU" sz="1500" dirty="0"/>
              <a:t>доступная стоимость расходных материалов. </a:t>
            </a:r>
          </a:p>
          <a:p>
            <a:r>
              <a:rPr lang="ru-RU" sz="1500" b="1" dirty="0"/>
              <a:t>В качестве недостатков </a:t>
            </a:r>
            <a:r>
              <a:rPr lang="ru-RU" sz="1500" dirty="0"/>
              <a:t>пользователи отмечают </a:t>
            </a:r>
            <a:endParaRPr lang="ru-RU" sz="1500" dirty="0" smtClean="0"/>
          </a:p>
          <a:p>
            <a:r>
              <a:rPr lang="ru-RU" sz="1500" dirty="0" smtClean="0"/>
              <a:t>наличие </a:t>
            </a:r>
            <a:r>
              <a:rPr lang="ru-RU" sz="1500" dirty="0"/>
              <a:t>проводов и нагревание сопла ручки до высокой температуры.</a:t>
            </a:r>
          </a:p>
        </p:txBody>
      </p:sp>
      <p:pic>
        <p:nvPicPr>
          <p:cNvPr id="13" name="Рисунок 12" descr="p000b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635646"/>
            <a:ext cx="2880320" cy="35078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27692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843808" y="79151"/>
            <a:ext cx="28205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Холодные </a:t>
            </a:r>
            <a:r>
              <a:rPr lang="ru-RU" sz="2400" b="1" dirty="0"/>
              <a:t>3</a:t>
            </a:r>
            <a:r>
              <a:rPr lang="en-US" sz="2400" b="1" dirty="0"/>
              <a:t>D</a:t>
            </a:r>
            <a:r>
              <a:rPr lang="ru-RU" sz="2400" b="1" dirty="0" smtClean="0"/>
              <a:t> </a:t>
            </a:r>
            <a:r>
              <a:rPr lang="ru-RU" sz="2400" b="1" dirty="0"/>
              <a:t>ручки</a:t>
            </a:r>
            <a:endParaRPr lang="ru-RU" sz="24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184128" y="532668"/>
            <a:ext cx="198753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0" y="699542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Для </a:t>
            </a:r>
            <a:r>
              <a:rPr lang="ru-RU" sz="1600" dirty="0"/>
              <a:t>большинства «холодных» 3</a:t>
            </a:r>
            <a:r>
              <a:rPr lang="en-US" sz="1600" dirty="0"/>
              <a:t>D</a:t>
            </a:r>
            <a:r>
              <a:rPr lang="ru-RU" sz="1600" dirty="0"/>
              <a:t> ручек доступны разные виды смол: обычные, эластичные, магнитные, светящиеся, меняющие цвет в зависимости от температуры и даже чернила для </a:t>
            </a:r>
            <a:r>
              <a:rPr lang="ru-RU" sz="1600" dirty="0" err="1"/>
              <a:t>бодиарта</a:t>
            </a:r>
            <a:r>
              <a:rPr lang="ru-RU" sz="1600" dirty="0"/>
              <a:t>.</a:t>
            </a:r>
          </a:p>
          <a:p>
            <a:r>
              <a:rPr lang="ru-RU" sz="1600" dirty="0" smtClean="0"/>
              <a:t>Ультрафиолетовые </a:t>
            </a:r>
            <a:r>
              <a:rPr lang="ru-RU" sz="1600" dirty="0"/>
              <a:t>3</a:t>
            </a:r>
            <a:r>
              <a:rPr lang="en-US" sz="1600" dirty="0"/>
              <a:t>D</a:t>
            </a:r>
            <a:r>
              <a:rPr lang="ru-RU" sz="1600" dirty="0"/>
              <a:t> ручки способны работать в трех режимах:</a:t>
            </a:r>
          </a:p>
          <a:p>
            <a:r>
              <a:rPr lang="ru-RU" sz="1600" dirty="0"/>
              <a:t>1. Выдавливание </a:t>
            </a:r>
            <a:r>
              <a:rPr lang="ru-RU" sz="1600" dirty="0" err="1"/>
              <a:t>фотополимера</a:t>
            </a:r>
            <a:r>
              <a:rPr lang="ru-RU" sz="1600" dirty="0"/>
              <a:t> с включенными ультрафиолетовыми диодами;</a:t>
            </a:r>
          </a:p>
          <a:p>
            <a:r>
              <a:rPr lang="ru-RU" sz="1600" dirty="0"/>
              <a:t>2. Выдавливание полимера без включения источника ультрафиолетового (УФ) излучения;</a:t>
            </a:r>
          </a:p>
          <a:p>
            <a:r>
              <a:rPr lang="ru-RU" sz="1600" dirty="0"/>
              <a:t>3. Включение светодиодов без выдавливания полимера.</a:t>
            </a:r>
          </a:p>
          <a:p>
            <a:r>
              <a:rPr lang="ru-RU" sz="1600" b="1" dirty="0" smtClean="0"/>
              <a:t>К </a:t>
            </a:r>
            <a:r>
              <a:rPr lang="ru-RU" sz="1600" b="1" dirty="0"/>
              <a:t>преимуществам «холодных» 3</a:t>
            </a:r>
            <a:r>
              <a:rPr lang="en-US" sz="1600" b="1" dirty="0"/>
              <a:t>D</a:t>
            </a:r>
            <a:r>
              <a:rPr lang="ru-RU" sz="1600" b="1" dirty="0"/>
              <a:t> ручек относят:</a:t>
            </a:r>
          </a:p>
          <a:p>
            <a:pPr lvl="0"/>
            <a:r>
              <a:rPr lang="ru-RU" sz="1600" dirty="0"/>
              <a:t>отсутствие горячих элементов, </a:t>
            </a:r>
          </a:p>
          <a:p>
            <a:pPr lvl="0"/>
            <a:r>
              <a:rPr lang="ru-RU" sz="1600" dirty="0"/>
              <a:t>бесшумность, </a:t>
            </a:r>
          </a:p>
          <a:p>
            <a:pPr lvl="0"/>
            <a:r>
              <a:rPr lang="ru-RU" sz="1600" dirty="0"/>
              <a:t>работа без проводов, </a:t>
            </a:r>
          </a:p>
          <a:p>
            <a:pPr lvl="0"/>
            <a:r>
              <a:rPr lang="ru-RU" sz="1600" dirty="0"/>
              <a:t>возможность использования большого количества фотополимерных смол с различными свойствами.</a:t>
            </a:r>
          </a:p>
          <a:p>
            <a:r>
              <a:rPr lang="ru-RU" sz="1600" b="1" dirty="0" smtClean="0"/>
              <a:t>Среди недостатков:</a:t>
            </a:r>
            <a:endParaRPr lang="ru-RU" sz="1600" b="1" dirty="0"/>
          </a:p>
          <a:p>
            <a:r>
              <a:rPr lang="ru-RU" sz="1600" dirty="0"/>
              <a:t>- высокая стоимость ручки и материалов, хрупкость поделок;</a:t>
            </a:r>
          </a:p>
          <a:p>
            <a:r>
              <a:rPr lang="ru-RU" sz="1600" dirty="0"/>
              <a:t>- рекомендуется надевать специальные очки, защищающие глаза от ультрафиолетового излучения. </a:t>
            </a:r>
          </a:p>
        </p:txBody>
      </p:sp>
    </p:spTree>
    <p:extLst>
      <p:ext uri="{BB962C8B-B14F-4D97-AF65-F5344CB8AC3E}">
        <p14:creationId xmlns:p14="http://schemas.microsoft.com/office/powerpoint/2010/main" val="420589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3450</TotalTime>
  <Words>426</Words>
  <Application>Microsoft Office PowerPoint</Application>
  <PresentationFormat>Экран (16:9)</PresentationFormat>
  <Paragraphs>70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Использование 3D ручки в образовательном процессе начальной и основной школы</vt:lpstr>
      <vt:lpstr>Модели́рование — исследование объектов познания на их моделях; построение и изучение моделей реально существующих объектов, процессов или явлений с целью получения объяснений этих явлений, а также для предсказания явлений, интересующих исследователя.</vt:lpstr>
      <vt:lpstr>3D - это технология формирования псевдообъемного изображения.  В переводе с английского сочетание «three-dimensional» означает буквально «трехмерный».  К 3D относят трехмерное изображение, трехмерную графику, а также совокупность аппаратных и программных инструментов и методов, дающих возможность создавать объемные объекты. </vt:lpstr>
      <vt:lpstr>Современным трендом в образовательных технологиях, отвечающим всем требованиям и обладающим огромным потенциалом являются 3D-технологии:  3D-моделирование, 3D-сканирование, 3D-печать и объемное рисование. 3D-технологии в образовании позволяют разнообразить учебные занятия, делать образовательный процесс эффективным и визуально-объемным.  Выделяют следующие преимущества использования 3D-технологии: - включение 3D (трехмерных моделей) процессов и объектов в традиционные способы обучения вносит инновацию в «рутинный» процесс обучения, повышает мотивацию к обучению; - визуализация «сложных» тем образовательной программы помогает лучше понимать изучаемый материал; - способствует развитию пространственного мышления; - стимулирует творческую деятельность каждого ученика; - облегчает систематизацию знаний; - способствует усвоению большего объема информации, что положительно сказывается на результатах тестов и экзаменов; - повышает уровень подготовки учащихся для дальнейшего обучения.</vt:lpstr>
      <vt:lpstr>Примеры применения 3D технологий в образовании:  - показ сложных объектов во время проведения тематических уроков; - привлечение внимания учащихся к урокам, повышение концентрации и внимания, улучшение восприятия материала; - специальные технологии для развития (например, развитие творческих способностей); - организация внеурочной деятельности, клубов по интересам; - создание учащимися 3D проектов; - проведение конкурсов и иных мероприятий.  3D технологии – это мощный образовательный инструмент, который может привить ребенку привычку не использовать только готовое, но творить самому. </vt:lpstr>
      <vt:lpstr>3D-ручка — это устройство, которым можно рисовать в воздухе и создавать объемные фигуры.  3D-ручки могут быть подходящим художественным средством для этого на различных уроках: геометрия - с использованием 3D-ручки ученик может рисовать геометрические фигуры, а затем создавать свои сложные формы; история — при исследовании важных исторических памятников ученики могут воссоздать их силуэты для проведения презентаций; технология (урок труда) - ребята могут делать различные поделки: украшения, объёмные цветы и др.; химия и физика — можно создавать модели молекул, изучать принципы баланса, силы тяжести и другие физические понятия; биология — создание различных представителей животного и растительного мира. </vt:lpstr>
      <vt:lpstr>Виды 3D ручек</vt:lpstr>
      <vt:lpstr>Презентация PowerPoint</vt:lpstr>
      <vt:lpstr>Презентация PowerPoint</vt:lpstr>
      <vt:lpstr>Характеристики пластиков  ABS и PLA для 3D ручек</vt:lpstr>
      <vt:lpstr>Характеристики пластиков  ABS и PLA для 3D ручек</vt:lpstr>
      <vt:lpstr>Использование 3D ручки и техника безопасности:</vt:lpstr>
    </vt:vector>
  </TitlesOfParts>
  <Company>Major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service</dc:creator>
  <cp:lastModifiedBy>Teacher</cp:lastModifiedBy>
  <cp:revision>11</cp:revision>
  <dcterms:created xsi:type="dcterms:W3CDTF">2019-08-23T19:47:48Z</dcterms:created>
  <dcterms:modified xsi:type="dcterms:W3CDTF">2019-08-26T06:20:06Z</dcterms:modified>
</cp:coreProperties>
</file>