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9" r:id="rId9"/>
    <p:sldId id="268" r:id="rId10"/>
    <p:sldId id="267" r:id="rId11"/>
    <p:sldId id="265" r:id="rId12"/>
    <p:sldId id="25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>
        <p:scale>
          <a:sx n="76" d="100"/>
          <a:sy n="76" d="100"/>
        </p:scale>
        <p:origin x="-12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7CE54-B279-44B0-920B-A7AD8C5E960F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89006-80C5-4D34-890E-AC0538468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9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BD57-CDF5-4773-9CE5-7AF16E5FEFC5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1E02-0C27-4690-96FE-7F1D34EE3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3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BD57-CDF5-4773-9CE5-7AF16E5FEFC5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1E02-0C27-4690-96FE-7F1D34EE3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5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BD57-CDF5-4773-9CE5-7AF16E5FEFC5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1E02-0C27-4690-96FE-7F1D34EE3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2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BD57-CDF5-4773-9CE5-7AF16E5FEFC5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1E02-0C27-4690-96FE-7F1D34EE364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976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BD57-CDF5-4773-9CE5-7AF16E5FEFC5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1E02-0C27-4690-96FE-7F1D34EE3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0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BD57-CDF5-4773-9CE5-7AF16E5FEFC5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1E02-0C27-4690-96FE-7F1D34EE3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1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BD57-CDF5-4773-9CE5-7AF16E5FEFC5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1E02-0C27-4690-96FE-7F1D34EE3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4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BD57-CDF5-4773-9CE5-7AF16E5FEFC5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1E02-0C27-4690-96FE-7F1D34EE3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0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BD57-CDF5-4773-9CE5-7AF16E5FEFC5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1E02-0C27-4690-96FE-7F1D34EE3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0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BD57-CDF5-4773-9CE5-7AF16E5FEFC5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1E02-0C27-4690-96FE-7F1D34EE3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52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BD57-CDF5-4773-9CE5-7AF16E5FEFC5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1E02-0C27-4690-96FE-7F1D34EE3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2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BD57-CDF5-4773-9CE5-7AF16E5FEFC5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1E02-0C27-4690-96FE-7F1D34EE3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BD57-CDF5-4773-9CE5-7AF16E5FEFC5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1E02-0C27-4690-96FE-7F1D34EE3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12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BD57-CDF5-4773-9CE5-7AF16E5FEFC5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1E02-0C27-4690-96FE-7F1D34EE3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1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BD57-CDF5-4773-9CE5-7AF16E5FEFC5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1E02-0C27-4690-96FE-7F1D34EE3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71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BD57-CDF5-4773-9CE5-7AF16E5FEFC5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1E02-0C27-4690-96FE-7F1D34EE3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1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BD57-CDF5-4773-9CE5-7AF16E5FEFC5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1E02-0C27-4690-96FE-7F1D34EE3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2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A11BD57-CDF5-4773-9CE5-7AF16E5FEFC5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C1E02-0C27-4690-96FE-7F1D34EE3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09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530" y="963827"/>
            <a:ext cx="95476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66CC"/>
                </a:solidFill>
                <a:latin typeface="Segoe Script" panose="020B0504020000000003" pitchFamily="34" charset="0"/>
              </a:rPr>
              <a:t>Информационные технологии – часть технологического процесса обучения.</a:t>
            </a:r>
          </a:p>
          <a:p>
            <a:endParaRPr lang="ru-RU" sz="6000" dirty="0">
              <a:solidFill>
                <a:srgbClr val="FF66CC"/>
              </a:solidFill>
              <a:latin typeface="Segoe Script" panose="020B0504020000000003" pitchFamily="34" charset="0"/>
            </a:endParaRPr>
          </a:p>
          <a:p>
            <a:r>
              <a:rPr lang="ru-RU" sz="2000" dirty="0" smtClean="0">
                <a:solidFill>
                  <a:srgbClr val="FF66CC"/>
                </a:solidFill>
                <a:latin typeface="Segoe Script" panose="020B0504020000000003" pitchFamily="34" charset="0"/>
              </a:rPr>
              <a:t>      Автор    Дорожкин К.А. МБОУ Лицей № 11 г. Химки</a:t>
            </a:r>
            <a:endParaRPr lang="ru-RU" sz="2000" dirty="0">
              <a:solidFill>
                <a:srgbClr val="FF66CC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7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pic>
        <p:nvPicPr>
          <p:cNvPr id="31747" name="Picture 4" descr="j029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186848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8" name="Group 10"/>
          <p:cNvGrpSpPr>
            <a:grpSpLocks/>
          </p:cNvGrpSpPr>
          <p:nvPr/>
        </p:nvGrpSpPr>
        <p:grpSpPr bwMode="auto">
          <a:xfrm>
            <a:off x="3967164" y="1614489"/>
            <a:ext cx="4257675" cy="3629025"/>
            <a:chOff x="1632" y="1248"/>
            <a:chExt cx="2682" cy="2286"/>
          </a:xfrm>
        </p:grpSpPr>
        <p:sp>
          <p:nvSpPr>
            <p:cNvPr id="31753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2 w 21600"/>
                <a:gd name="T1" fmla="*/ 0 h 21600"/>
                <a:gd name="T2" fmla="*/ 4 w 21600"/>
                <a:gd name="T3" fmla="*/ 1 h 21600"/>
                <a:gd name="T4" fmla="*/ 2 w 21600"/>
                <a:gd name="T5" fmla="*/ 2 h 21600"/>
                <a:gd name="T6" fmla="*/ 0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4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fol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1754" name="AutoShape 12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3 w 21600"/>
                <a:gd name="T1" fmla="*/ 0 h 21600"/>
                <a:gd name="T2" fmla="*/ 6 w 21600"/>
                <a:gd name="T3" fmla="*/ 2 h 21600"/>
                <a:gd name="T4" fmla="*/ 3 w 21600"/>
                <a:gd name="T5" fmla="*/ 4 h 21600"/>
                <a:gd name="T6" fmla="*/ 0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4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1755" name="AutoShape 13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4 w 21600"/>
                <a:gd name="T1" fmla="*/ 0 h 21600"/>
                <a:gd name="T2" fmla="*/ 9 w 21600"/>
                <a:gd name="T3" fmla="*/ 3 h 21600"/>
                <a:gd name="T4" fmla="*/ 4 w 21600"/>
                <a:gd name="T5" fmla="*/ 6 h 21600"/>
                <a:gd name="T6" fmla="*/ 0 w 21600"/>
                <a:gd name="T7" fmla="*/ 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tx1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4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7467600" y="1066801"/>
            <a:ext cx="29718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ru-RU" i="1"/>
              <a:t>ИКТ как часть профессии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/>
              <a:t>Профессиональный пользователь ИТ</a:t>
            </a:r>
          </a:p>
          <a:p>
            <a:pPr algn="r" eaLnBrk="1" hangingPunct="1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Защита </a:t>
            </a:r>
          </a:p>
          <a:p>
            <a:pPr algn="r" eaLnBrk="1" hangingPunct="1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учебного проекта с использованием ИКТ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8153400" y="3733801"/>
            <a:ext cx="2514600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ru-RU" i="1" dirty="0"/>
              <a:t>ИКТ в жизни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ru-RU" dirty="0"/>
              <a:t>Социальный пользователь ИТ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Электронное портфолио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Личное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инфопространство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в облаке услуг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835153" y="3219883"/>
            <a:ext cx="3124200" cy="404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ru-RU" sz="1600" i="1" dirty="0"/>
              <a:t>ИКТ как профессия</a:t>
            </a:r>
            <a:endParaRPr lang="ru-RU" sz="1600" dirty="0"/>
          </a:p>
          <a:p>
            <a:pPr algn="l" eaLnBrk="1" hangingPunct="1">
              <a:spcBef>
                <a:spcPct val="50000"/>
              </a:spcBef>
              <a:defRPr/>
            </a:pPr>
            <a:r>
              <a:rPr lang="ru-RU" sz="1600" dirty="0"/>
              <a:t>ИТ разработчик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ru-RU" sz="1600" dirty="0"/>
              <a:t>Профильный курс информатики</a:t>
            </a:r>
          </a:p>
          <a:p>
            <a:pPr algn="l" eaLnBrk="1" hangingPunct="1">
              <a:buFontTx/>
              <a:buChar char="•"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Всероссийская олимпиады школьников по информатике</a:t>
            </a:r>
          </a:p>
          <a:p>
            <a:pPr algn="l" eaLnBrk="1" hangingPunct="1">
              <a:buFontTx/>
              <a:buChar char="•"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ЕГЭ по информатике</a:t>
            </a:r>
          </a:p>
          <a:p>
            <a:pPr algn="l" eaLnBrk="1" hangingPunct="1">
              <a:buFontTx/>
              <a:buChar char="•"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Конкурсы и олимпиады по направлениям ИКТ</a:t>
            </a:r>
          </a:p>
          <a:p>
            <a:pPr algn="l" eaLnBrk="1" hangingPunct="1">
              <a:spcBef>
                <a:spcPct val="50000"/>
              </a:spcBef>
              <a:defRPr/>
            </a:pPr>
            <a:endParaRPr lang="ru-RU" dirty="0"/>
          </a:p>
          <a:p>
            <a:pPr algn="l" eaLnBrk="1" hangingPunct="1">
              <a:spcBef>
                <a:spcPct val="50000"/>
              </a:spcBef>
              <a:defRPr/>
            </a:pPr>
            <a:endParaRPr lang="ru-RU" dirty="0"/>
          </a:p>
          <a:p>
            <a:pPr algn="l" eaLnBrk="1" hangingPunct="1">
              <a:spcBef>
                <a:spcPct val="50000"/>
              </a:spcBef>
              <a:defRPr/>
            </a:pPr>
            <a:endParaRPr lang="ru-RU" dirty="0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981200" y="304801"/>
            <a:ext cx="6019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Траектории изучения информатики  - предметные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426939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14" y="1542565"/>
            <a:ext cx="5361078" cy="4584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298357" y="469557"/>
            <a:ext cx="471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Инженерная графика</a:t>
            </a:r>
          </a:p>
        </p:txBody>
      </p:sp>
    </p:spTree>
    <p:extLst>
      <p:ext uri="{BB962C8B-B14F-4D97-AF65-F5344CB8AC3E}">
        <p14:creationId xmlns:p14="http://schemas.microsoft.com/office/powerpoint/2010/main" val="424999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784" y="2075934"/>
            <a:ext cx="7537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Segoe Script" panose="020B0504020000000003" pitchFamily="34" charset="0"/>
              </a:rPr>
              <a:t>Благодарю за внимание</a:t>
            </a:r>
            <a:endParaRPr lang="ru-RU" sz="8000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8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0475" y="972064"/>
            <a:ext cx="94323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66CC"/>
                </a:solidFill>
                <a:latin typeface="Segoe Script" panose="020B0504020000000003" pitchFamily="34" charset="0"/>
              </a:rPr>
              <a:t>План разговора: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FF66CC"/>
                </a:solidFill>
                <a:latin typeface="Segoe Script" panose="020B0504020000000003" pitchFamily="34" charset="0"/>
                <a:hlinkClick r:id="rId2" action="ppaction://hlinksldjump"/>
              </a:rPr>
              <a:t>Необходимость</a:t>
            </a:r>
            <a:endParaRPr lang="ru-RU" sz="4000" dirty="0" smtClean="0">
              <a:solidFill>
                <a:srgbClr val="FF66CC"/>
              </a:solidFill>
              <a:latin typeface="Segoe Script" panose="020B0504020000000003" pitchFamily="34" charset="0"/>
            </a:endParaRP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FF66CC"/>
                </a:solidFill>
                <a:latin typeface="Segoe Script" panose="020B0504020000000003" pitchFamily="34" charset="0"/>
                <a:hlinkClick r:id="rId3" action="ppaction://hlinksldjump"/>
              </a:rPr>
              <a:t>Пути интеграции</a:t>
            </a:r>
            <a:endParaRPr lang="ru-RU" sz="4000" dirty="0" smtClean="0">
              <a:solidFill>
                <a:srgbClr val="FF66CC"/>
              </a:solidFill>
              <a:latin typeface="Segoe Script" panose="020B0504020000000003" pitchFamily="34" charset="0"/>
            </a:endParaRP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FF66CC"/>
                </a:solidFill>
                <a:latin typeface="Segoe Script" panose="020B0504020000000003" pitchFamily="34" charset="0"/>
                <a:hlinkClick r:id="rId4" action="ppaction://hlinksldjump"/>
              </a:rPr>
              <a:t>Что это в конечном итоге получится</a:t>
            </a:r>
            <a:endParaRPr lang="ru-RU" sz="4000" dirty="0" smtClean="0">
              <a:solidFill>
                <a:srgbClr val="FF66CC"/>
              </a:solidFill>
              <a:latin typeface="Segoe Script" panose="020B0504020000000003" pitchFamily="34" charset="0"/>
            </a:endParaRP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FF66CC"/>
                </a:solidFill>
                <a:latin typeface="Segoe Script" panose="020B0504020000000003" pitchFamily="34" charset="0"/>
                <a:hlinkClick r:id="rId5" action="ppaction://hlinksldjump"/>
              </a:rPr>
              <a:t>Финал</a:t>
            </a:r>
            <a:endParaRPr lang="ru-RU" sz="4000" dirty="0">
              <a:solidFill>
                <a:srgbClr val="FF66CC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1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6032"/>
            <a:ext cx="996778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i="1" u="sng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Необходимость</a:t>
            </a:r>
            <a:r>
              <a:rPr lang="ru-RU" sz="2000" i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 данного процесса обусловлена всё возрастающими требованиями к качеству процесса образования, нарастающей потребности в инженерных кадрах, возможности профориентации учащихся на более ранней стадии обучения, социализации современных выпускников, более вдумчивого подхода к выбору свой профессии.</a:t>
            </a:r>
          </a:p>
          <a:p>
            <a:pPr indent="457200" algn="just"/>
            <a:r>
              <a:rPr lang="ru-RU" sz="2000" i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В настоящее время часть учеников осуществляют свой выбор по принципу «куда легче попасть» и не важно институт или колледж. А что будет к моменту окончания? Будет ли востребована эта специальность?</a:t>
            </a:r>
          </a:p>
          <a:p>
            <a:endParaRPr lang="ru-RU" dirty="0">
              <a:latin typeface="Segoe Script" panose="020B05040200000000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5232" y="6153665"/>
            <a:ext cx="237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Script" panose="020B0504020000000003" pitchFamily="34" charset="0"/>
                <a:hlinkClick r:id="rId2" action="ppaction://hlinksldjump"/>
              </a:rPr>
              <a:t>Оглавление</a:t>
            </a:r>
            <a:endParaRPr lang="ru-RU" dirty="0"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73725"/>
            <a:ext cx="4516406" cy="2539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53" y="3465911"/>
            <a:ext cx="4780363" cy="26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38" y="255373"/>
            <a:ext cx="990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Пути интеграции </a:t>
            </a:r>
            <a:r>
              <a:rPr lang="ru-RU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в данном случае видятся следующие: Предметы информатика и технология имеют много точек соприкосновения. Основа их дать правильное представление о некотором круге профессий: информатика, основы черчения, основы электроники, основы механики, основы экономики и т. п. Все эти перечисленные разделы есть в школьной программе, но не всегда у учеников появляется необходимость изучать данные предметы. Поэтому смысл интеграции я вижу в следующем: показать ученикам, что предметы в школе не существуют независимо друг от друга, а связаны друг с другом</a:t>
            </a:r>
            <a:endParaRPr lang="ru-RU" u="sng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9989" y="6128951"/>
            <a:ext cx="2586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Script" panose="020B0504020000000003" pitchFamily="34" charset="0"/>
                <a:hlinkClick r:id="rId2" action="ppaction://hlinksldjump"/>
              </a:rPr>
              <a:t>Оглавление</a:t>
            </a:r>
            <a:endParaRPr lang="ru-RU" dirty="0">
              <a:latin typeface="Segoe Script" panose="020B05040200000000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51" y="2773659"/>
            <a:ext cx="3523139" cy="1980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73" y="2880981"/>
            <a:ext cx="2498369" cy="1766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51" y="5242186"/>
            <a:ext cx="1674796" cy="1256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92" y="2730939"/>
            <a:ext cx="2294021" cy="17205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01" y="5035242"/>
            <a:ext cx="2226644" cy="16699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043" y="4518192"/>
            <a:ext cx="2167185" cy="16253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248" y="4812632"/>
            <a:ext cx="2727157" cy="204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2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77137" y="5948413"/>
            <a:ext cx="247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Segoe Script" panose="020B0504020000000003" pitchFamily="34" charset="0"/>
                <a:hlinkClick r:id="rId2" action="ppaction://hlinksldjump"/>
              </a:rPr>
              <a:t>Оглавление</a:t>
            </a:r>
            <a:endParaRPr lang="ru-RU" dirty="0">
              <a:latin typeface="Segoe Script" panose="020B050402000000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088" y="122961"/>
            <a:ext cx="111171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В данном случае в основной школе можно выделить время, которого часто не хватает на уроках информатики на следующие вопросы: устройство компьютера, операционные системы( не только </a:t>
            </a:r>
            <a:r>
              <a:rPr lang="en-US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WINDOWS</a:t>
            </a:r>
            <a:r>
              <a:rPr lang="ru-RU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), можно объединить проект по информатике и технологии. Примеры такого сотрудничества мы видели в прошлом году в АСОУ( проект самодельного тира на </a:t>
            </a:r>
            <a:r>
              <a:rPr lang="en-US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 ARDUINO)</a:t>
            </a:r>
            <a:r>
              <a:rPr lang="ru-RU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, на семинаре робототехники в Люберцах( проект изготовления пирожных с применением конструкторов </a:t>
            </a:r>
            <a:r>
              <a:rPr lang="en-US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LEGO MINDSTORM</a:t>
            </a:r>
            <a:r>
              <a:rPr lang="ru-RU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). Есть интересные решения, за которыми не надо далеко ходить. ( Это чайник с включением по интернету).</a:t>
            </a:r>
          </a:p>
          <a:p>
            <a:pPr indent="457200" algn="just"/>
            <a:endParaRPr lang="ru-RU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4" y="2708284"/>
            <a:ext cx="2632952" cy="1974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46" y="2708284"/>
            <a:ext cx="3119336" cy="2339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11" y="2697152"/>
            <a:ext cx="2655247" cy="2334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77137" y="3121776"/>
            <a:ext cx="2473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66CC"/>
                </a:solidFill>
                <a:latin typeface="Segoe Script" panose="020B0504020000000003" pitchFamily="34" charset="0"/>
              </a:rPr>
              <a:t>Всё это говорит о том, что при желании можно «заставить» полюбить один предмет через другой или другие</a:t>
            </a:r>
            <a:endParaRPr lang="ru-RU" dirty="0">
              <a:solidFill>
                <a:srgbClr val="FF66CC"/>
              </a:solidFill>
              <a:latin typeface="Segoe Script" panose="020B05040200000000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7" y="4969290"/>
            <a:ext cx="2215579" cy="16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906"/>
            <a:ext cx="10184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u="sng" dirty="0" smtClean="0">
                <a:solidFill>
                  <a:srgbClr val="FF66CC"/>
                </a:solidFill>
                <a:latin typeface="Segoe Script" panose="020B0504020000000003" pitchFamily="34" charset="0"/>
              </a:rPr>
              <a:t>Что в конечном итоге может получиться: </a:t>
            </a:r>
            <a:r>
              <a:rPr lang="ru-RU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При таком объединении двух направлений можно добиться того, что ученики, которым не хватает каких- то знаний смогут их получить от учителя, количество отвлекающих факторов от занятий на уроке сводится к минимуму, а учитель технологии может помочь своим ученикам и в области информатики.</a:t>
            </a:r>
          </a:p>
          <a:p>
            <a:pPr indent="457200"/>
            <a:r>
              <a:rPr lang="ru-RU" dirty="0" smtClean="0">
                <a:solidFill>
                  <a:srgbClr val="FF66CC"/>
                </a:solidFill>
                <a:latin typeface="Segoe Script" panose="020B0504020000000003" pitchFamily="34" charset="0"/>
              </a:rPr>
              <a:t>Кадровый состав </a:t>
            </a:r>
            <a:r>
              <a:rPr lang="ru-RU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выпускники ВУЗов в настоящее время имеют хорошую теоретическую базу для работы с учениками.</a:t>
            </a:r>
          </a:p>
          <a:p>
            <a:pPr indent="457200"/>
            <a:r>
              <a:rPr lang="ru-RU" dirty="0" smtClean="0">
                <a:solidFill>
                  <a:srgbClr val="FF66CC"/>
                </a:solidFill>
                <a:latin typeface="Segoe Script" panose="020B0504020000000003" pitchFamily="34" charset="0"/>
              </a:rPr>
              <a:t>Подводя итоги </a:t>
            </a:r>
            <a:r>
              <a:rPr lang="ru-RU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хочу сказать, что интеграция двух </a:t>
            </a:r>
            <a:r>
              <a:rPr lang="ru-RU" dirty="0">
                <a:solidFill>
                  <a:srgbClr val="FFFF00"/>
                </a:solidFill>
                <a:latin typeface="Segoe Script" panose="020B0504020000000003" pitchFamily="34" charset="0"/>
              </a:rPr>
              <a:t>( а в перспективе и </a:t>
            </a:r>
            <a:r>
              <a:rPr lang="ru-RU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более) предметов может качественно изменить в лучшую сторону процесс  образования и профориентации учащихся в наших школах. Остаётся пожелать чтобы этот процесс не был </a:t>
            </a:r>
            <a:r>
              <a:rPr lang="ru-RU" dirty="0" err="1" smtClean="0">
                <a:solidFill>
                  <a:srgbClr val="FFFF00"/>
                </a:solidFill>
                <a:latin typeface="Segoe Script" panose="020B0504020000000003" pitchFamily="34" charset="0"/>
              </a:rPr>
              <a:t>зоговорён</a:t>
            </a:r>
            <a:r>
              <a:rPr lang="ru-RU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, формализован и т.п</a:t>
            </a:r>
            <a:r>
              <a:rPr lang="ru-RU" dirty="0">
                <a:solidFill>
                  <a:srgbClr val="FFFF00"/>
                </a:solidFill>
                <a:latin typeface="Segoe Script" panose="020B0504020000000003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93427" y="5947719"/>
            <a:ext cx="255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Script" panose="020B0504020000000003" pitchFamily="34" charset="0"/>
                <a:hlinkClick r:id="rId2" action="ppaction://hlinksldjump"/>
              </a:rPr>
              <a:t>Оглавление</a:t>
            </a:r>
            <a:endParaRPr lang="ru-RU" dirty="0"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4" y="3774333"/>
            <a:ext cx="3589508" cy="269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5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42" y="205945"/>
            <a:ext cx="8962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Интересные мысли М.С. </a:t>
            </a:r>
            <a:r>
              <a:rPr lang="ru-RU" dirty="0" err="1" smtClean="0"/>
              <a:t>Цветковой</a:t>
            </a:r>
            <a:r>
              <a:rPr lang="ru-RU" b="1" dirty="0" err="1"/>
              <a:t>Цветкова</a:t>
            </a:r>
            <a:r>
              <a:rPr lang="ru-RU" b="1" dirty="0"/>
              <a:t> Марина Серафимовна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к.п.н</a:t>
            </a:r>
            <a:r>
              <a:rPr lang="ru-RU" dirty="0"/>
              <a:t>., доцент, профессор Российской Академии Естествознания,</a:t>
            </a:r>
            <a:br>
              <a:rPr lang="ru-RU" dirty="0"/>
            </a:br>
            <a:r>
              <a:rPr lang="ru-RU" dirty="0"/>
              <a:t>член Экспертного совета по общему и дополнительному образованию</a:t>
            </a:r>
            <a:br>
              <a:rPr lang="ru-RU" dirty="0"/>
            </a:br>
            <a:r>
              <a:rPr lang="ru-RU" dirty="0"/>
              <a:t>Комитета по образованию </a:t>
            </a:r>
            <a:r>
              <a:rPr lang="ru-RU" dirty="0" err="1"/>
              <a:t>ГосДумы</a:t>
            </a:r>
            <a:endParaRPr lang="ru-RU" dirty="0"/>
          </a:p>
        </p:txBody>
      </p:sp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388050"/>
              </p:ext>
            </p:extLst>
          </p:nvPr>
        </p:nvGraphicFramePr>
        <p:xfrm>
          <a:off x="1907059" y="1406274"/>
          <a:ext cx="7162800" cy="5371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Презентация" r:id="rId3" imgW="3582907" imgH="2686638" progId="PowerPoint.Show.12">
                  <p:embed/>
                </p:oleObj>
              </mc:Choice>
              <mc:Fallback>
                <p:oleObj name="Презентация" r:id="rId3" imgW="3582907" imgH="268663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059" y="1406274"/>
                        <a:ext cx="7162800" cy="5371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600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544" y="0"/>
            <a:ext cx="9404723" cy="140053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/>
              <a:t>Старшая школа (я и творчество, я – гражданин информационного общества)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1070" y="118007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Информационные процессы и ИКТ-деятельность  в  контексте моей жизни: учебы, профессии, досуга, хобби, познавательной деятельности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Моделирование как способ познания и творчества , моего личного профессионального развития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Углубленное изучение информатики как гарантированное право на вхождение в профессию ИТ разработчика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ИКТ в контексте моей будущей профессии как обязанность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Информационная активность как основа моей социальной активности, непрерывного самообразования, информационной культуры в Электронной России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451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06" y="65087"/>
            <a:ext cx="9404723" cy="140053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Три ступени курса информатики: 11 лет в школе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2362200" y="25146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87567" y="1001712"/>
            <a:ext cx="8458200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800" b="0" dirty="0">
                <a:solidFill>
                  <a:schemeClr val="tx1"/>
                </a:solidFill>
              </a:rPr>
              <a:t>Компьютер		АРМ-ИС школы	    ИОС –	открытое цифровое 								образование 	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altLang="ru-RU" sz="1800" b="0" dirty="0">
                <a:solidFill>
                  <a:schemeClr val="tx1"/>
                </a:solidFill>
              </a:rPr>
              <a:t>Ступень НШ 		Ступень ОШ		Ступень СШ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altLang="ru-RU" sz="1800" b="0" dirty="0">
                <a:solidFill>
                  <a:schemeClr val="tx1"/>
                </a:solidFill>
              </a:rPr>
              <a:t>		информационная активность учащихся и природа взросления		</a:t>
            </a: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4191000" y="5715001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ru-RU" altLang="ru-RU" sz="1800" b="0">
              <a:solidFill>
                <a:schemeClr val="tx1"/>
              </a:solidFill>
            </a:endParaRPr>
          </a:p>
        </p:txBody>
      </p:sp>
      <p:sp>
        <p:nvSpPr>
          <p:cNvPr id="30726" name="Text Box 13"/>
          <p:cNvSpPr txBox="1">
            <a:spLocks noChangeArrowheads="1"/>
          </p:cNvSpPr>
          <p:nvPr/>
        </p:nvSpPr>
        <p:spPr bwMode="auto">
          <a:xfrm>
            <a:off x="8763000" y="2209801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800">
                <a:solidFill>
                  <a:schemeClr val="tx1"/>
                </a:solidFill>
              </a:rPr>
              <a:t>Динамика ИОС</a:t>
            </a:r>
          </a:p>
        </p:txBody>
      </p:sp>
      <p:sp>
        <p:nvSpPr>
          <p:cNvPr id="30727" name="Text Box 14"/>
          <p:cNvSpPr txBox="1">
            <a:spLocks noChangeArrowheads="1"/>
          </p:cNvSpPr>
          <p:nvPr/>
        </p:nvSpPr>
        <p:spPr bwMode="auto">
          <a:xfrm>
            <a:off x="4191000" y="2584753"/>
            <a:ext cx="2802924" cy="35855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chemeClr val="tx1"/>
                </a:solidFill>
              </a:rPr>
              <a:t>ИКТ – компетентность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chemeClr val="tx1"/>
                </a:solidFill>
              </a:rPr>
              <a:t>Предметные результаты: курс основной школы по информатике – ГИА/ </a:t>
            </a:r>
            <a:r>
              <a:rPr lang="ru-RU" altLang="ru-RU" sz="1600" dirty="0" err="1">
                <a:solidFill>
                  <a:schemeClr val="tx1"/>
                </a:solidFill>
              </a:rPr>
              <a:t>ВсОШ</a:t>
            </a:r>
            <a:r>
              <a:rPr lang="ru-RU" altLang="ru-RU" sz="1600" dirty="0">
                <a:solidFill>
                  <a:schemeClr val="tx1"/>
                </a:solidFill>
              </a:rPr>
              <a:t> по информатике/ конкурсы с ИКТ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chemeClr val="tx1"/>
                </a:solidFill>
              </a:rPr>
              <a:t>Личностные результаты – электронное портфолио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altLang="ru-RU" sz="1600" dirty="0" err="1">
                <a:solidFill>
                  <a:schemeClr val="tx1"/>
                </a:solidFill>
              </a:rPr>
              <a:t>Метапредметные</a:t>
            </a:r>
            <a:r>
              <a:rPr lang="ru-RU" altLang="ru-RU" sz="1600" dirty="0">
                <a:solidFill>
                  <a:schemeClr val="tx1"/>
                </a:solidFill>
              </a:rPr>
              <a:t> результаты – активность в ИОС школы/региона/РФ</a:t>
            </a:r>
          </a:p>
          <a:p>
            <a:pPr algn="l" eaLnBrk="1" hangingPunct="1">
              <a:spcBef>
                <a:spcPct val="50000"/>
              </a:spcBef>
            </a:pPr>
            <a:endParaRPr lang="ru-RU" altLang="ru-RU" sz="1800" dirty="0">
              <a:solidFill>
                <a:schemeClr val="tx1"/>
              </a:solidFill>
            </a:endParaRPr>
          </a:p>
        </p:txBody>
      </p:sp>
      <p:sp>
        <p:nvSpPr>
          <p:cNvPr id="30728" name="Text Box 16"/>
          <p:cNvSpPr txBox="1">
            <a:spLocks noChangeArrowheads="1"/>
          </p:cNvSpPr>
          <p:nvPr/>
        </p:nvSpPr>
        <p:spPr bwMode="auto">
          <a:xfrm>
            <a:off x="1524000" y="2584752"/>
            <a:ext cx="2590800" cy="38115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chemeClr val="tx1"/>
                </a:solidFill>
              </a:rPr>
              <a:t>ИКТ – грамота</a:t>
            </a:r>
            <a:r>
              <a:rPr lang="ru-RU" altLang="ru-RU" sz="1800" b="0" dirty="0">
                <a:solidFill>
                  <a:schemeClr val="tx1"/>
                </a:solidFill>
              </a:rPr>
              <a:t>: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altLang="ru-RU" sz="1800" b="0" dirty="0" err="1">
                <a:solidFill>
                  <a:schemeClr val="tx1"/>
                </a:solidFill>
              </a:rPr>
              <a:t>Метапредметные</a:t>
            </a:r>
            <a:r>
              <a:rPr lang="ru-RU" altLang="ru-RU" sz="1800" b="0" dirty="0">
                <a:solidFill>
                  <a:schemeClr val="tx1"/>
                </a:solidFill>
              </a:rPr>
              <a:t> результаты – знакомство с ИОС  и вхождение в ИОС школы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altLang="ru-RU" sz="1800" b="0" dirty="0">
                <a:solidFill>
                  <a:schemeClr val="tx1"/>
                </a:solidFill>
              </a:rPr>
              <a:t>Предметные результаты – готовность изучать курс информатики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altLang="ru-RU" sz="1800" b="0" dirty="0">
                <a:solidFill>
                  <a:schemeClr val="tx1"/>
                </a:solidFill>
              </a:rPr>
              <a:t>Личностные результаты – электронное портфолио/ конкурсы с ИКТ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/>
        </p:nvSpPr>
        <p:spPr bwMode="auto">
          <a:xfrm>
            <a:off x="7086600" y="2584752"/>
            <a:ext cx="3581400" cy="40318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chemeClr val="tx1"/>
                </a:solidFill>
              </a:rPr>
              <a:t>ИКТ – активность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chemeClr val="tx1"/>
                </a:solidFill>
              </a:rPr>
              <a:t>Личностные результаты: личное инф пространство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altLang="ru-RU" sz="1600" dirty="0" err="1">
                <a:solidFill>
                  <a:schemeClr val="tx1"/>
                </a:solidFill>
              </a:rPr>
              <a:t>Метапредметные</a:t>
            </a:r>
            <a:r>
              <a:rPr lang="ru-RU" altLang="ru-RU" sz="1600" dirty="0">
                <a:solidFill>
                  <a:schemeClr val="tx1"/>
                </a:solidFill>
              </a:rPr>
              <a:t> результаты – Информационная культура в ИОС всех уровней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chemeClr val="tx1"/>
                </a:solidFill>
              </a:rPr>
              <a:t>Предметные результаты – курс старшей школы – ЕГЭ /информационная деятельность в предметах/ </a:t>
            </a:r>
            <a:r>
              <a:rPr lang="ru-RU" altLang="ru-RU" sz="1600" dirty="0" err="1">
                <a:solidFill>
                  <a:schemeClr val="tx1"/>
                </a:solidFill>
              </a:rPr>
              <a:t>ВсОШ</a:t>
            </a:r>
            <a:r>
              <a:rPr lang="ru-RU" altLang="ru-RU" sz="1600" dirty="0">
                <a:solidFill>
                  <a:schemeClr val="tx1"/>
                </a:solidFill>
              </a:rPr>
              <a:t> по информатике/ Международная олимпиада по информатике/ИКТ проекты</a:t>
            </a:r>
          </a:p>
          <a:p>
            <a:pPr algn="l" eaLnBrk="1" hangingPunct="1">
              <a:spcBef>
                <a:spcPct val="50000"/>
              </a:spcBef>
            </a:pPr>
            <a:endParaRPr lang="ru-RU" alt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197</TotalTime>
  <Words>691</Words>
  <Application>Microsoft Office PowerPoint</Application>
  <PresentationFormat>Произвольный</PresentationFormat>
  <Paragraphs>63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Ион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Старшая школа (я и творчество, я – гражданин информационного общества)</vt:lpstr>
      <vt:lpstr>Три ступени курса информатики: 11 лет в школе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cab33teach</dc:creator>
  <cp:lastModifiedBy>pc</cp:lastModifiedBy>
  <cp:revision>24</cp:revision>
  <dcterms:created xsi:type="dcterms:W3CDTF">2019-08-22T10:13:58Z</dcterms:created>
  <dcterms:modified xsi:type="dcterms:W3CDTF">2019-08-25T13:55:40Z</dcterms:modified>
</cp:coreProperties>
</file>